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</p:sldIdLst>
  <p:sldSz cx="18288000" cy="10287000"/>
  <p:notesSz cx="6858000" cy="9144000"/>
  <p:embeddedFontLst>
    <p:embeddedFont>
      <p:font typeface="Algerian" panose="04020705040A02060702" pitchFamily="82" charset="0"/>
      <p:regular r:id="rId12"/>
    </p:embeddedFont>
    <p:embeddedFont>
      <p:font typeface="Arial Rounded MT Bold" panose="020F0704030504030204" pitchFamily="34" charset="0"/>
      <p:regular r:id="rId13"/>
    </p:embeddedFont>
    <p:embeddedFont>
      <p:font typeface="Bahnschrift Light" panose="020B0502040204020203" pitchFamily="34" charset="0"/>
      <p:regular r:id="rId14"/>
    </p:embeddedFont>
    <p:embeddedFont>
      <p:font typeface="Bahnschrift Light SemiCondensed" panose="020B0502040204020203" pitchFamily="34" charset="0"/>
      <p:regular r:id="rId15"/>
    </p:embeddedFont>
    <p:embeddedFont>
      <p:font typeface="Baskerville Old Face" panose="02020602080505020303" pitchFamily="18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15"/>
    <a:srgbClr val="11D91B"/>
    <a:srgbClr val="E2C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1" d="100"/>
          <a:sy n="51" d="100"/>
        </p:scale>
        <p:origin x="456" y="-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AHIRWAR" userId="47052ee3913bb93d" providerId="LiveId" clId="{9814CC6D-F882-4BA5-B2E0-43ADA56B5E15}"/>
    <pc:docChg chg="modSld">
      <pc:chgData name="SNEHA AHIRWAR" userId="47052ee3913bb93d" providerId="LiveId" clId="{9814CC6D-F882-4BA5-B2E0-43ADA56B5E15}" dt="2025-09-04T20:31:09.335" v="0" actId="207"/>
      <pc:docMkLst>
        <pc:docMk/>
      </pc:docMkLst>
      <pc:sldChg chg="modSp mod">
        <pc:chgData name="SNEHA AHIRWAR" userId="47052ee3913bb93d" providerId="LiveId" clId="{9814CC6D-F882-4BA5-B2E0-43ADA56B5E15}" dt="2025-09-04T20:31:09.335" v="0" actId="207"/>
        <pc:sldMkLst>
          <pc:docMk/>
          <pc:sldMk cId="0" sldId="257"/>
        </pc:sldMkLst>
        <pc:spChg chg="mod">
          <ac:chgData name="SNEHA AHIRWAR" userId="47052ee3913bb93d" providerId="LiveId" clId="{9814CC6D-F882-4BA5-B2E0-43ADA56B5E15}" dt="2025-09-04T20:31:09.335" v="0" actId="207"/>
          <ac:spMkLst>
            <pc:docMk/>
            <pc:sldMk cId="0" sldId="257"/>
            <ac:spMk id="35" creationId="{A9A19915-DAB4-99B6-3EA7-849D609DE9C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4ADDD-342F-4762-89EE-F1F56B2AF6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46FA5F-01F2-437C-BEE3-4F21D99561E0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[User  Asks Question]</a:t>
          </a:r>
        </a:p>
      </dgm:t>
    </dgm:pt>
    <dgm:pt modelId="{E4754D0E-BA0F-413C-954D-8B832DD9A36F}" type="parTrans" cxnId="{C8E954FA-94CA-4044-9583-AC3DB743AFB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F492A0EA-CCAC-46C0-A540-9E9E7D0421F8}" type="sibTrans" cxnId="{C8E954FA-94CA-4044-9583-AC3DB743AFB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0C931C1-F87C-4B11-BD54-122F25704217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Piko AI Processes Question</a:t>
          </a:r>
        </a:p>
      </dgm:t>
    </dgm:pt>
    <dgm:pt modelId="{9B563EAB-649C-4BEA-8F9B-C040A1D266EE}" type="parTrans" cxnId="{EFBD31DA-547A-497A-AFF7-B991F8C73B61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370DEB1B-54A6-4017-A4A2-3E228F998FCC}" type="sibTrans" cxnId="{EFBD31DA-547A-497A-AFF7-B991F8C73B61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1AB736E-758D-45F5-9A5B-F0F3F5E19B46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Provides Instant Answer</a:t>
          </a:r>
        </a:p>
      </dgm:t>
    </dgm:pt>
    <dgm:pt modelId="{C28139EA-A1BC-4C7A-ADB9-4E786A84F712}" type="parTrans" cxnId="{D1711500-04C6-4738-A00B-8D9B17B5DFF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AC4EEA2-B857-49D3-960E-3D65CEFCABB9}" type="sibTrans" cxnId="{D1711500-04C6-4738-A00B-8D9B17B5DFF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2E5DA9A-F63C-48DC-822E-F1F09B5DA09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Supports Learning &amp; Topic Transition</a:t>
          </a:r>
        </a:p>
      </dgm:t>
    </dgm:pt>
    <dgm:pt modelId="{36E9A846-618A-4A56-8C52-43A6AE98D400}" type="parTrans" cxnId="{3E3A740C-703F-4D4F-AB02-825B4B87DB5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C156340-6EC2-4136-ADF8-EC884903D3BC}" type="sibTrans" cxnId="{3E3A740C-703F-4D4F-AB02-825B4B87DB5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BC76214-D322-4D5E-83E2-AD7D1558758D}" type="pres">
      <dgm:prSet presAssocID="{4F74ADDD-342F-4762-89EE-F1F56B2AF605}" presName="vert0" presStyleCnt="0">
        <dgm:presLayoutVars>
          <dgm:dir/>
          <dgm:animOne val="branch"/>
          <dgm:animLvl val="lvl"/>
        </dgm:presLayoutVars>
      </dgm:prSet>
      <dgm:spPr/>
    </dgm:pt>
    <dgm:pt modelId="{C8A519CB-0249-4076-B5F7-69F4E5EACFC7}" type="pres">
      <dgm:prSet presAssocID="{9746FA5F-01F2-437C-BEE3-4F21D99561E0}" presName="thickLine" presStyleLbl="alignNode1" presStyleIdx="0" presStyleCnt="1"/>
      <dgm:spPr/>
    </dgm:pt>
    <dgm:pt modelId="{BE1B1AAE-E3F0-42EF-AF05-55F1BC1448DC}" type="pres">
      <dgm:prSet presAssocID="{9746FA5F-01F2-437C-BEE3-4F21D99561E0}" presName="horz1" presStyleCnt="0"/>
      <dgm:spPr/>
    </dgm:pt>
    <dgm:pt modelId="{DB6BB7A8-97F7-40B2-AAF7-2AE8F0B2549C}" type="pres">
      <dgm:prSet presAssocID="{9746FA5F-01F2-437C-BEE3-4F21D99561E0}" presName="tx1" presStyleLbl="revTx" presStyleIdx="0" presStyleCnt="4"/>
      <dgm:spPr/>
    </dgm:pt>
    <dgm:pt modelId="{8AE89EBA-870D-4714-BEC1-030FA8F9EF40}" type="pres">
      <dgm:prSet presAssocID="{9746FA5F-01F2-437C-BEE3-4F21D99561E0}" presName="vert1" presStyleCnt="0"/>
      <dgm:spPr/>
    </dgm:pt>
    <dgm:pt modelId="{11640B44-B05D-44B2-B7E0-9574952C5008}" type="pres">
      <dgm:prSet presAssocID="{80C931C1-F87C-4B11-BD54-122F25704217}" presName="vertSpace2a" presStyleCnt="0"/>
      <dgm:spPr/>
    </dgm:pt>
    <dgm:pt modelId="{CACE5DC8-061E-42F6-A5C2-42A942AD6F53}" type="pres">
      <dgm:prSet presAssocID="{80C931C1-F87C-4B11-BD54-122F25704217}" presName="horz2" presStyleCnt="0"/>
      <dgm:spPr/>
    </dgm:pt>
    <dgm:pt modelId="{70C143B1-515A-422B-B469-437DF6BD5A59}" type="pres">
      <dgm:prSet presAssocID="{80C931C1-F87C-4B11-BD54-122F25704217}" presName="horzSpace2" presStyleCnt="0"/>
      <dgm:spPr/>
    </dgm:pt>
    <dgm:pt modelId="{04D895FD-AD2C-4716-B237-E31F319F9FD3}" type="pres">
      <dgm:prSet presAssocID="{80C931C1-F87C-4B11-BD54-122F25704217}" presName="tx2" presStyleLbl="revTx" presStyleIdx="1" presStyleCnt="4"/>
      <dgm:spPr/>
    </dgm:pt>
    <dgm:pt modelId="{1EFF27C2-F117-4455-A891-B678DE2EC99C}" type="pres">
      <dgm:prSet presAssocID="{80C931C1-F87C-4B11-BD54-122F25704217}" presName="vert2" presStyleCnt="0"/>
      <dgm:spPr/>
    </dgm:pt>
    <dgm:pt modelId="{9CFECF7B-6E6B-48D8-882A-00F3D40845EE}" type="pres">
      <dgm:prSet presAssocID="{80C931C1-F87C-4B11-BD54-122F25704217}" presName="thinLine2b" presStyleLbl="callout" presStyleIdx="0" presStyleCnt="3"/>
      <dgm:spPr/>
    </dgm:pt>
    <dgm:pt modelId="{C032B269-3922-4D8D-B06E-3A2459034929}" type="pres">
      <dgm:prSet presAssocID="{80C931C1-F87C-4B11-BD54-122F25704217}" presName="vertSpace2b" presStyleCnt="0"/>
      <dgm:spPr/>
    </dgm:pt>
    <dgm:pt modelId="{B8A39026-6E1A-4C11-AE39-47D327DC7CFD}" type="pres">
      <dgm:prSet presAssocID="{C1AB736E-758D-45F5-9A5B-F0F3F5E19B46}" presName="horz2" presStyleCnt="0"/>
      <dgm:spPr/>
    </dgm:pt>
    <dgm:pt modelId="{B9A9E24C-C5CA-4347-8177-CBC4112983F2}" type="pres">
      <dgm:prSet presAssocID="{C1AB736E-758D-45F5-9A5B-F0F3F5E19B46}" presName="horzSpace2" presStyleCnt="0"/>
      <dgm:spPr/>
    </dgm:pt>
    <dgm:pt modelId="{75AE8D77-E890-4059-BE49-D494712E0769}" type="pres">
      <dgm:prSet presAssocID="{C1AB736E-758D-45F5-9A5B-F0F3F5E19B46}" presName="tx2" presStyleLbl="revTx" presStyleIdx="2" presStyleCnt="4"/>
      <dgm:spPr/>
    </dgm:pt>
    <dgm:pt modelId="{FB8FD0AF-2471-4EB5-B3AE-15F97B782BA8}" type="pres">
      <dgm:prSet presAssocID="{C1AB736E-758D-45F5-9A5B-F0F3F5E19B46}" presName="vert2" presStyleCnt="0"/>
      <dgm:spPr/>
    </dgm:pt>
    <dgm:pt modelId="{C81AFB26-4FE8-4E7E-809B-3E780B4247CF}" type="pres">
      <dgm:prSet presAssocID="{C1AB736E-758D-45F5-9A5B-F0F3F5E19B46}" presName="thinLine2b" presStyleLbl="callout" presStyleIdx="1" presStyleCnt="3"/>
      <dgm:spPr/>
    </dgm:pt>
    <dgm:pt modelId="{F368F493-658D-42BB-B6BC-52498A2769A6}" type="pres">
      <dgm:prSet presAssocID="{C1AB736E-758D-45F5-9A5B-F0F3F5E19B46}" presName="vertSpace2b" presStyleCnt="0"/>
      <dgm:spPr/>
    </dgm:pt>
    <dgm:pt modelId="{CC5853D5-96AF-4872-AEF7-930B09E2FEA6}" type="pres">
      <dgm:prSet presAssocID="{B2E5DA9A-F63C-48DC-822E-F1F09B5DA09C}" presName="horz2" presStyleCnt="0"/>
      <dgm:spPr/>
    </dgm:pt>
    <dgm:pt modelId="{F5D87BD3-C54B-4B1A-9E5F-1F0C96B1FB29}" type="pres">
      <dgm:prSet presAssocID="{B2E5DA9A-F63C-48DC-822E-F1F09B5DA09C}" presName="horzSpace2" presStyleCnt="0"/>
      <dgm:spPr/>
    </dgm:pt>
    <dgm:pt modelId="{068984C6-9326-4261-9D10-16CB2BF53BEC}" type="pres">
      <dgm:prSet presAssocID="{B2E5DA9A-F63C-48DC-822E-F1F09B5DA09C}" presName="tx2" presStyleLbl="revTx" presStyleIdx="3" presStyleCnt="4"/>
      <dgm:spPr/>
    </dgm:pt>
    <dgm:pt modelId="{56E81261-A5E5-43E9-B2D5-5868A0D3FA10}" type="pres">
      <dgm:prSet presAssocID="{B2E5DA9A-F63C-48DC-822E-F1F09B5DA09C}" presName="vert2" presStyleCnt="0"/>
      <dgm:spPr/>
    </dgm:pt>
    <dgm:pt modelId="{ADEDA64A-F258-4361-821D-BA555A8D8B22}" type="pres">
      <dgm:prSet presAssocID="{B2E5DA9A-F63C-48DC-822E-F1F09B5DA09C}" presName="thinLine2b" presStyleLbl="callout" presStyleIdx="2" presStyleCnt="3"/>
      <dgm:spPr/>
    </dgm:pt>
    <dgm:pt modelId="{A79DF0DA-251B-4A6C-9E13-A02F21945085}" type="pres">
      <dgm:prSet presAssocID="{B2E5DA9A-F63C-48DC-822E-F1F09B5DA09C}" presName="vertSpace2b" presStyleCnt="0"/>
      <dgm:spPr/>
    </dgm:pt>
  </dgm:ptLst>
  <dgm:cxnLst>
    <dgm:cxn modelId="{D1711500-04C6-4738-A00B-8D9B17B5DFF8}" srcId="{9746FA5F-01F2-437C-BEE3-4F21D99561E0}" destId="{C1AB736E-758D-45F5-9A5B-F0F3F5E19B46}" srcOrd="1" destOrd="0" parTransId="{C28139EA-A1BC-4C7A-ADB9-4E786A84F712}" sibTransId="{8AC4EEA2-B857-49D3-960E-3D65CEFCABB9}"/>
    <dgm:cxn modelId="{B8F78003-04D0-4D3E-B473-D6867AB74FF3}" type="presOf" srcId="{B2E5DA9A-F63C-48DC-822E-F1F09B5DA09C}" destId="{068984C6-9326-4261-9D10-16CB2BF53BEC}" srcOrd="0" destOrd="0" presId="urn:microsoft.com/office/officeart/2008/layout/LinedList"/>
    <dgm:cxn modelId="{3E3A740C-703F-4D4F-AB02-825B4B87DB5F}" srcId="{9746FA5F-01F2-437C-BEE3-4F21D99561E0}" destId="{B2E5DA9A-F63C-48DC-822E-F1F09B5DA09C}" srcOrd="2" destOrd="0" parTransId="{36E9A846-618A-4A56-8C52-43A6AE98D400}" sibTransId="{6C156340-6EC2-4136-ADF8-EC884903D3BC}"/>
    <dgm:cxn modelId="{A1237F0F-B723-439F-95B4-794EAB672CB0}" type="presOf" srcId="{4F74ADDD-342F-4762-89EE-F1F56B2AF605}" destId="{EBC76214-D322-4D5E-83E2-AD7D1558758D}" srcOrd="0" destOrd="0" presId="urn:microsoft.com/office/officeart/2008/layout/LinedList"/>
    <dgm:cxn modelId="{DA5AB513-C7A8-43D8-AF29-B471EE57A1A8}" type="presOf" srcId="{9746FA5F-01F2-437C-BEE3-4F21D99561E0}" destId="{DB6BB7A8-97F7-40B2-AAF7-2AE8F0B2549C}" srcOrd="0" destOrd="0" presId="urn:microsoft.com/office/officeart/2008/layout/LinedList"/>
    <dgm:cxn modelId="{8EFAE666-59C7-443E-B3E1-9DC1218D27F7}" type="presOf" srcId="{80C931C1-F87C-4B11-BD54-122F25704217}" destId="{04D895FD-AD2C-4716-B237-E31F319F9FD3}" srcOrd="0" destOrd="0" presId="urn:microsoft.com/office/officeart/2008/layout/LinedList"/>
    <dgm:cxn modelId="{703F4A8F-419A-4E89-9B8C-29F68BDDA28D}" type="presOf" srcId="{C1AB736E-758D-45F5-9A5B-F0F3F5E19B46}" destId="{75AE8D77-E890-4059-BE49-D494712E0769}" srcOrd="0" destOrd="0" presId="urn:microsoft.com/office/officeart/2008/layout/LinedList"/>
    <dgm:cxn modelId="{EFBD31DA-547A-497A-AFF7-B991F8C73B61}" srcId="{9746FA5F-01F2-437C-BEE3-4F21D99561E0}" destId="{80C931C1-F87C-4B11-BD54-122F25704217}" srcOrd="0" destOrd="0" parTransId="{9B563EAB-649C-4BEA-8F9B-C040A1D266EE}" sibTransId="{370DEB1B-54A6-4017-A4A2-3E228F998FCC}"/>
    <dgm:cxn modelId="{C8E954FA-94CA-4044-9583-AC3DB743AFBF}" srcId="{4F74ADDD-342F-4762-89EE-F1F56B2AF605}" destId="{9746FA5F-01F2-437C-BEE3-4F21D99561E0}" srcOrd="0" destOrd="0" parTransId="{E4754D0E-BA0F-413C-954D-8B832DD9A36F}" sibTransId="{F492A0EA-CCAC-46C0-A540-9E9E7D0421F8}"/>
    <dgm:cxn modelId="{3DD1B3F7-A4F0-4D4D-88CC-DB4C4C5D3184}" type="presParOf" srcId="{EBC76214-D322-4D5E-83E2-AD7D1558758D}" destId="{C8A519CB-0249-4076-B5F7-69F4E5EACFC7}" srcOrd="0" destOrd="0" presId="urn:microsoft.com/office/officeart/2008/layout/LinedList"/>
    <dgm:cxn modelId="{C0CA8C4A-A341-4AB8-B26A-D6046C1D1166}" type="presParOf" srcId="{EBC76214-D322-4D5E-83E2-AD7D1558758D}" destId="{BE1B1AAE-E3F0-42EF-AF05-55F1BC1448DC}" srcOrd="1" destOrd="0" presId="urn:microsoft.com/office/officeart/2008/layout/LinedList"/>
    <dgm:cxn modelId="{92A1AE1A-F5B8-4492-BE21-097D5D75206A}" type="presParOf" srcId="{BE1B1AAE-E3F0-42EF-AF05-55F1BC1448DC}" destId="{DB6BB7A8-97F7-40B2-AAF7-2AE8F0B2549C}" srcOrd="0" destOrd="0" presId="urn:microsoft.com/office/officeart/2008/layout/LinedList"/>
    <dgm:cxn modelId="{94241ACD-150F-4D8A-8E13-783D1064C909}" type="presParOf" srcId="{BE1B1AAE-E3F0-42EF-AF05-55F1BC1448DC}" destId="{8AE89EBA-870D-4714-BEC1-030FA8F9EF40}" srcOrd="1" destOrd="0" presId="urn:microsoft.com/office/officeart/2008/layout/LinedList"/>
    <dgm:cxn modelId="{AA250F05-3BC4-4C74-9212-59C60E035102}" type="presParOf" srcId="{8AE89EBA-870D-4714-BEC1-030FA8F9EF40}" destId="{11640B44-B05D-44B2-B7E0-9574952C5008}" srcOrd="0" destOrd="0" presId="urn:microsoft.com/office/officeart/2008/layout/LinedList"/>
    <dgm:cxn modelId="{0DEE1586-7FA6-446C-A254-01E1AA3CCFF5}" type="presParOf" srcId="{8AE89EBA-870D-4714-BEC1-030FA8F9EF40}" destId="{CACE5DC8-061E-42F6-A5C2-42A942AD6F53}" srcOrd="1" destOrd="0" presId="urn:microsoft.com/office/officeart/2008/layout/LinedList"/>
    <dgm:cxn modelId="{2EA29B12-CC8A-436E-8846-D115F9E609A1}" type="presParOf" srcId="{CACE5DC8-061E-42F6-A5C2-42A942AD6F53}" destId="{70C143B1-515A-422B-B469-437DF6BD5A59}" srcOrd="0" destOrd="0" presId="urn:microsoft.com/office/officeart/2008/layout/LinedList"/>
    <dgm:cxn modelId="{A8DCE2EC-18F9-4B59-B8CB-65FF9A547F14}" type="presParOf" srcId="{CACE5DC8-061E-42F6-A5C2-42A942AD6F53}" destId="{04D895FD-AD2C-4716-B237-E31F319F9FD3}" srcOrd="1" destOrd="0" presId="urn:microsoft.com/office/officeart/2008/layout/LinedList"/>
    <dgm:cxn modelId="{B3CC3703-8927-4F3A-A198-D350DBD01550}" type="presParOf" srcId="{CACE5DC8-061E-42F6-A5C2-42A942AD6F53}" destId="{1EFF27C2-F117-4455-A891-B678DE2EC99C}" srcOrd="2" destOrd="0" presId="urn:microsoft.com/office/officeart/2008/layout/LinedList"/>
    <dgm:cxn modelId="{7AF73103-E97B-4D35-8213-DD35B35EEA8D}" type="presParOf" srcId="{8AE89EBA-870D-4714-BEC1-030FA8F9EF40}" destId="{9CFECF7B-6E6B-48D8-882A-00F3D40845EE}" srcOrd="2" destOrd="0" presId="urn:microsoft.com/office/officeart/2008/layout/LinedList"/>
    <dgm:cxn modelId="{313CA75C-3503-415F-BAEA-99088E06F558}" type="presParOf" srcId="{8AE89EBA-870D-4714-BEC1-030FA8F9EF40}" destId="{C032B269-3922-4D8D-B06E-3A2459034929}" srcOrd="3" destOrd="0" presId="urn:microsoft.com/office/officeart/2008/layout/LinedList"/>
    <dgm:cxn modelId="{B5EF9D49-08E8-4A80-A14E-9CA54EAC9997}" type="presParOf" srcId="{8AE89EBA-870D-4714-BEC1-030FA8F9EF40}" destId="{B8A39026-6E1A-4C11-AE39-47D327DC7CFD}" srcOrd="4" destOrd="0" presId="urn:microsoft.com/office/officeart/2008/layout/LinedList"/>
    <dgm:cxn modelId="{81E717E6-40B7-4448-A432-D768905E91D4}" type="presParOf" srcId="{B8A39026-6E1A-4C11-AE39-47D327DC7CFD}" destId="{B9A9E24C-C5CA-4347-8177-CBC4112983F2}" srcOrd="0" destOrd="0" presId="urn:microsoft.com/office/officeart/2008/layout/LinedList"/>
    <dgm:cxn modelId="{DA7F44B2-B789-4E8C-9BBA-1576D50CE004}" type="presParOf" srcId="{B8A39026-6E1A-4C11-AE39-47D327DC7CFD}" destId="{75AE8D77-E890-4059-BE49-D494712E0769}" srcOrd="1" destOrd="0" presId="urn:microsoft.com/office/officeart/2008/layout/LinedList"/>
    <dgm:cxn modelId="{03A1C9EB-9E7E-4EB4-846B-7539FBAFDF4F}" type="presParOf" srcId="{B8A39026-6E1A-4C11-AE39-47D327DC7CFD}" destId="{FB8FD0AF-2471-4EB5-B3AE-15F97B782BA8}" srcOrd="2" destOrd="0" presId="urn:microsoft.com/office/officeart/2008/layout/LinedList"/>
    <dgm:cxn modelId="{580ECC6D-87C6-4D6C-A31B-B5BB3187070A}" type="presParOf" srcId="{8AE89EBA-870D-4714-BEC1-030FA8F9EF40}" destId="{C81AFB26-4FE8-4E7E-809B-3E780B4247CF}" srcOrd="5" destOrd="0" presId="urn:microsoft.com/office/officeart/2008/layout/LinedList"/>
    <dgm:cxn modelId="{D6C88CD8-6425-48FF-8D93-884306890D57}" type="presParOf" srcId="{8AE89EBA-870D-4714-BEC1-030FA8F9EF40}" destId="{F368F493-658D-42BB-B6BC-52498A2769A6}" srcOrd="6" destOrd="0" presId="urn:microsoft.com/office/officeart/2008/layout/LinedList"/>
    <dgm:cxn modelId="{75551605-8F12-4BC3-8932-614B4154ABB4}" type="presParOf" srcId="{8AE89EBA-870D-4714-BEC1-030FA8F9EF40}" destId="{CC5853D5-96AF-4872-AEF7-930B09E2FEA6}" srcOrd="7" destOrd="0" presId="urn:microsoft.com/office/officeart/2008/layout/LinedList"/>
    <dgm:cxn modelId="{5B19CEF3-6C90-4AF6-B7A5-C97B433FFBB8}" type="presParOf" srcId="{CC5853D5-96AF-4872-AEF7-930B09E2FEA6}" destId="{F5D87BD3-C54B-4B1A-9E5F-1F0C96B1FB29}" srcOrd="0" destOrd="0" presId="urn:microsoft.com/office/officeart/2008/layout/LinedList"/>
    <dgm:cxn modelId="{3ED3D154-0C16-4DA1-A9D3-0C3270428FFA}" type="presParOf" srcId="{CC5853D5-96AF-4872-AEF7-930B09E2FEA6}" destId="{068984C6-9326-4261-9D10-16CB2BF53BEC}" srcOrd="1" destOrd="0" presId="urn:microsoft.com/office/officeart/2008/layout/LinedList"/>
    <dgm:cxn modelId="{85497CCA-8C3B-41BA-9D3A-FA3CDEBBD4B6}" type="presParOf" srcId="{CC5853D5-96AF-4872-AEF7-930B09E2FEA6}" destId="{56E81261-A5E5-43E9-B2D5-5868A0D3FA10}" srcOrd="2" destOrd="0" presId="urn:microsoft.com/office/officeart/2008/layout/LinedList"/>
    <dgm:cxn modelId="{94DA948B-7F65-4A4B-B06A-3664C7795C70}" type="presParOf" srcId="{8AE89EBA-870D-4714-BEC1-030FA8F9EF40}" destId="{ADEDA64A-F258-4361-821D-BA555A8D8B22}" srcOrd="8" destOrd="0" presId="urn:microsoft.com/office/officeart/2008/layout/LinedList"/>
    <dgm:cxn modelId="{93988117-9B09-4BC6-A7C5-F4E2FFBADE10}" type="presParOf" srcId="{8AE89EBA-870D-4714-BEC1-030FA8F9EF40}" destId="{A79DF0DA-251B-4A6C-9E13-A02F2194508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519CB-0249-4076-B5F7-69F4E5EACFC7}">
      <dsp:nvSpPr>
        <dsp:cNvPr id="0" name=""/>
        <dsp:cNvSpPr/>
      </dsp:nvSpPr>
      <dsp:spPr>
        <a:xfrm>
          <a:off x="0" y="0"/>
          <a:ext cx="56590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BB7A8-97F7-40B2-AAF7-2AE8F0B2549C}">
      <dsp:nvSpPr>
        <dsp:cNvPr id="0" name=""/>
        <dsp:cNvSpPr/>
      </dsp:nvSpPr>
      <dsp:spPr>
        <a:xfrm>
          <a:off x="0" y="0"/>
          <a:ext cx="1131813" cy="364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bg1"/>
              </a:solidFill>
            </a:rPr>
            <a:t>[User  Asks Question]</a:t>
          </a:r>
        </a:p>
      </dsp:txBody>
      <dsp:txXfrm>
        <a:off x="0" y="0"/>
        <a:ext cx="1131813" cy="3642680"/>
      </dsp:txXfrm>
    </dsp:sp>
    <dsp:sp modelId="{04D895FD-AD2C-4716-B237-E31F319F9FD3}">
      <dsp:nvSpPr>
        <dsp:cNvPr id="0" name=""/>
        <dsp:cNvSpPr/>
      </dsp:nvSpPr>
      <dsp:spPr>
        <a:xfrm>
          <a:off x="1216699" y="56916"/>
          <a:ext cx="4442369" cy="113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</a:rPr>
            <a:t>Piko AI Processes Question</a:t>
          </a:r>
        </a:p>
      </dsp:txBody>
      <dsp:txXfrm>
        <a:off x="1216699" y="56916"/>
        <a:ext cx="4442369" cy="1138337"/>
      </dsp:txXfrm>
    </dsp:sp>
    <dsp:sp modelId="{9CFECF7B-6E6B-48D8-882A-00F3D40845EE}">
      <dsp:nvSpPr>
        <dsp:cNvPr id="0" name=""/>
        <dsp:cNvSpPr/>
      </dsp:nvSpPr>
      <dsp:spPr>
        <a:xfrm>
          <a:off x="1131813" y="1195254"/>
          <a:ext cx="45272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E8D77-E890-4059-BE49-D494712E0769}">
      <dsp:nvSpPr>
        <dsp:cNvPr id="0" name=""/>
        <dsp:cNvSpPr/>
      </dsp:nvSpPr>
      <dsp:spPr>
        <a:xfrm>
          <a:off x="1216699" y="1252171"/>
          <a:ext cx="4442369" cy="113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</a:rPr>
            <a:t>Provides Instant Answer</a:t>
          </a:r>
        </a:p>
      </dsp:txBody>
      <dsp:txXfrm>
        <a:off x="1216699" y="1252171"/>
        <a:ext cx="4442369" cy="1138337"/>
      </dsp:txXfrm>
    </dsp:sp>
    <dsp:sp modelId="{C81AFB26-4FE8-4E7E-809B-3E780B4247CF}">
      <dsp:nvSpPr>
        <dsp:cNvPr id="0" name=""/>
        <dsp:cNvSpPr/>
      </dsp:nvSpPr>
      <dsp:spPr>
        <a:xfrm>
          <a:off x="1131813" y="2390508"/>
          <a:ext cx="45272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984C6-9326-4261-9D10-16CB2BF53BEC}">
      <dsp:nvSpPr>
        <dsp:cNvPr id="0" name=""/>
        <dsp:cNvSpPr/>
      </dsp:nvSpPr>
      <dsp:spPr>
        <a:xfrm>
          <a:off x="1216699" y="2447425"/>
          <a:ext cx="4442369" cy="113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</a:rPr>
            <a:t>Supports Learning &amp; Topic Transition</a:t>
          </a:r>
        </a:p>
      </dsp:txBody>
      <dsp:txXfrm>
        <a:off x="1216699" y="2447425"/>
        <a:ext cx="4442369" cy="1138337"/>
      </dsp:txXfrm>
    </dsp:sp>
    <dsp:sp modelId="{ADEDA64A-F258-4361-821D-BA555A8D8B22}">
      <dsp:nvSpPr>
        <dsp:cNvPr id="0" name=""/>
        <dsp:cNvSpPr/>
      </dsp:nvSpPr>
      <dsp:spPr>
        <a:xfrm>
          <a:off x="1131813" y="3585763"/>
          <a:ext cx="45272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jpg"/><Relationship Id="rId5" Type="http://schemas.openxmlformats.org/officeDocument/2006/relationships/diagramData" Target="../diagrams/data1.xml"/><Relationship Id="rId10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0.pn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sparrow.blogspot.com/2018/02/how-to-create-quiz-using-python.html" TargetMode="External"/><Relationship Id="rId5" Type="http://schemas.openxmlformats.org/officeDocument/2006/relationships/image" Target="../media/image31.jpg"/><Relationship Id="rId10" Type="http://schemas.openxmlformats.org/officeDocument/2006/relationships/image" Target="../media/image34.jpg"/><Relationship Id="rId4" Type="http://schemas.openxmlformats.org/officeDocument/2006/relationships/hyperlink" Target="https://ugeek.github.io/blog/post/2020-06-07-instalar-node-js-12-version-estable.html" TargetMode="External"/><Relationship Id="rId9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28700" y="6391140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259017" y="3816839"/>
            <a:ext cx="6827984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</a:t>
            </a:r>
            <a:r>
              <a:rPr lang="en-US" sz="6600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in education</a:t>
            </a:r>
            <a:endParaRPr lang="en-US" sz="5796" b="1" spc="-173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8360" y="5104347"/>
            <a:ext cx="7114879" cy="560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7"/>
              </a:lnSpc>
              <a:spcBef>
                <a:spcPct val="0"/>
              </a:spcBef>
            </a:pPr>
            <a:r>
              <a:rPr lang="en-US" sz="3283" b="1" spc="328" dirty="0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rPr>
              <a:t>PiKO-PERSONALIZED AI GPT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TRISHA RATHORE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34101" y="7280816"/>
            <a:ext cx="2875140" cy="37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05/SEPTEMBER/2025</a:t>
            </a: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32208" y="7632648"/>
            <a:ext cx="4515313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SAGAR INSTITUTE OF SCIENCE AND TECHNOLOGY, GANDHI NAGAR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1325937" y="6493989"/>
            <a:ext cx="3063983" cy="42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u="sng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COGNIFY</a:t>
            </a: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0668" y="2548580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Measuring PiKO’s Success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5300763" y="9225704"/>
            <a:ext cx="2960194" cy="547714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E5E2F2-33E0-A3E1-1666-423F32BD40B9}"/>
              </a:ext>
            </a:extLst>
          </p:cNvPr>
          <p:cNvSpPr txBox="1"/>
          <p:nvPr/>
        </p:nvSpPr>
        <p:spPr>
          <a:xfrm>
            <a:off x="2681389" y="3182883"/>
            <a:ext cx="112079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</a:rPr>
              <a:t>Metrics: Response time, answer accuracy, user satisfaction, engagement </a:t>
            </a:r>
            <a:r>
              <a:rPr lang="en-IN" sz="3200" dirty="0" err="1">
                <a:solidFill>
                  <a:schemeClr val="accent3">
                    <a:lumMod val="75000"/>
                  </a:schemeClr>
                </a:solidFill>
              </a:rPr>
              <a:t>rates.Impact</a:t>
            </a:r>
            <a:r>
              <a:rPr lang="en-IN" sz="3200" dirty="0">
                <a:solidFill>
                  <a:schemeClr val="accent3">
                    <a:lumMod val="75000"/>
                  </a:schemeClr>
                </a:solidFill>
              </a:rPr>
              <a:t>: Better learning outcomes, saved teacher time, higher student </a:t>
            </a:r>
            <a:r>
              <a:rPr lang="en-IN" sz="3200" dirty="0" err="1">
                <a:solidFill>
                  <a:schemeClr val="accent3">
                    <a:lumMod val="75000"/>
                  </a:schemeClr>
                </a:solidFill>
              </a:rPr>
              <a:t>confidence.Image</a:t>
            </a:r>
            <a:r>
              <a:rPr lang="en-IN" sz="3200" dirty="0">
                <a:solidFill>
                  <a:schemeClr val="accent3">
                    <a:lumMod val="75000"/>
                  </a:schemeClr>
                </a:solidFill>
              </a:rPr>
              <a:t> suggestion: Bar chart or KPI dashboard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9785E6-8AE2-29A2-1079-04C8B6D60337}"/>
              </a:ext>
            </a:extLst>
          </p:cNvPr>
          <p:cNvSpPr txBox="1"/>
          <p:nvPr/>
        </p:nvSpPr>
        <p:spPr>
          <a:xfrm>
            <a:off x="1041016" y="5341540"/>
            <a:ext cx="16061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B050"/>
                </a:solidFill>
                <a:latin typeface="Bahnschrift Light SemiCondensed" panose="020B0502040204020203" pitchFamily="34" charset="0"/>
              </a:rPr>
              <a:t>Metrics:- Response speed, accuracy, user </a:t>
            </a:r>
            <a:r>
              <a:rPr lang="en-IN" sz="2800" dirty="0" err="1">
                <a:solidFill>
                  <a:srgbClr val="00B050"/>
                </a:solidFill>
                <a:latin typeface="Bahnschrift Light SemiCondensed" panose="020B0502040204020203" pitchFamily="34" charset="0"/>
              </a:rPr>
              <a:t>satisfaction.Benefits</a:t>
            </a:r>
            <a:r>
              <a:rPr lang="en-IN" sz="2800" dirty="0">
                <a:solidFill>
                  <a:srgbClr val="00B050"/>
                </a:solidFill>
                <a:latin typeface="Bahnschrift Light SemiCondensed" panose="020B0502040204020203" pitchFamily="34" charset="0"/>
              </a:rPr>
              <a:t> Better learning, saved time, higher engagement.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BBA55-8648-E96E-858C-B54629D11E09}"/>
              </a:ext>
            </a:extLst>
          </p:cNvPr>
          <p:cNvSpPr txBox="1"/>
          <p:nvPr/>
        </p:nvSpPr>
        <p:spPr>
          <a:xfrm>
            <a:off x="3192906" y="8772226"/>
            <a:ext cx="10486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PiKO</a:t>
            </a:r>
          </a:p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Friendly AI for Education Makes learning easy and personal. Custom AI face builds connection. </a:t>
            </a:r>
          </a:p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Next: Build prototype, get feedback, improve.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BF59C4-E2E5-15BC-1641-924847DAF6F7}"/>
              </a:ext>
            </a:extLst>
          </p:cNvPr>
          <p:cNvSpPr txBox="1"/>
          <p:nvPr/>
        </p:nvSpPr>
        <p:spPr>
          <a:xfrm>
            <a:off x="3411236" y="6096604"/>
            <a:ext cx="1047812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u="sng" dirty="0">
                <a:solidFill>
                  <a:srgbClr val="C00000"/>
                </a:solidFill>
              </a:rPr>
              <a:t>Key Metrics / KPIs </a:t>
            </a:r>
          </a:p>
          <a:p>
            <a:pPr algn="ctr"/>
            <a:endParaRPr lang="en-IN" dirty="0"/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Response Time ⚡ – Avg. time to answer student questions. </a:t>
            </a:r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Answer Accuracy ✅ – % of correct/helpful responses. </a:t>
            </a:r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User Engagement 📈 – Daily active users, repeat usage.</a:t>
            </a:r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 Task Completion 📅 – No. of assignments tracked &amp; reminders used. </a:t>
            </a:r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Personalization Success 🎯 – How often students use customized shortcuts/tools. </a:t>
            </a:r>
          </a:p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Student Feedback ⭐ – Ratings, satisfaction surveys, qualitative feedback</a:t>
            </a:r>
          </a:p>
        </p:txBody>
      </p:sp>
      <p:pic>
        <p:nvPicPr>
          <p:cNvPr id="31" name="Picture 30" descr="A robot pointing at something&#10;&#10;AI-generated content may be incorrect.">
            <a:extLst>
              <a:ext uri="{FF2B5EF4-FFF2-40B4-BE49-F238E27FC236}">
                <a16:creationId xmlns:a16="http://schemas.microsoft.com/office/drawing/2014/main" id="{7CCEDDA1-3550-ACF2-33D0-F738099B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4248" flipH="1">
            <a:off x="11832445" y="1389162"/>
            <a:ext cx="5464719" cy="473984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299EA9-469B-BDC3-46AC-C31DDA2AE4C5}"/>
              </a:ext>
            </a:extLst>
          </p:cNvPr>
          <p:cNvCxnSpPr/>
          <p:nvPr/>
        </p:nvCxnSpPr>
        <p:spPr>
          <a:xfrm>
            <a:off x="2085923" y="8754413"/>
            <a:ext cx="1342280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372019" y="4867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903685" y="2986139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155723" y="1727417"/>
            <a:ext cx="10359974" cy="512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6222" lvl="1" algn="just">
              <a:lnSpc>
                <a:spcPts val="4230"/>
              </a:lnSpc>
            </a:pPr>
            <a:r>
              <a:rPr lang="en-US" sz="30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AI in Education: Transforming Learning with PiKO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85059" y="93036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AREA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22470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1" b="1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25679" y="7175501"/>
            <a:ext cx="10618659" cy="1552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5243" indent="-326221" algn="just">
              <a:lnSpc>
                <a:spcPts val="423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Education shapes futures. AI can personalize and speed up learning.</a:t>
            </a:r>
          </a:p>
          <a:p>
            <a:pPr marL="195243" indent="-326221" algn="just">
              <a:lnSpc>
                <a:spcPts val="423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helps teachers and students by automating tasks and giving instant support.</a:t>
            </a:r>
          </a:p>
          <a:p>
            <a:pPr marL="195243" indent="-326221" algn="just">
              <a:lnSpc>
                <a:spcPts val="423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Motivation: Build Piko, a friendly, customizable AI assistant for everyone.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4173200" y="9281388"/>
            <a:ext cx="4114800" cy="8151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19915-DAB4-99B6-3EA7-849D609DE9C4}"/>
              </a:ext>
            </a:extLst>
          </p:cNvPr>
          <p:cNvSpPr txBox="1"/>
          <p:nvPr/>
        </p:nvSpPr>
        <p:spPr>
          <a:xfrm>
            <a:off x="7835048" y="2491215"/>
            <a:ext cx="102374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Education shapes futures. AI can personalize and speed up learning. Piko is a fast, friendly AI assistant that responds quickly </a:t>
            </a:r>
            <a:r>
              <a:rPr lang="en-US" sz="2800" dirty="0">
                <a:solidFill>
                  <a:srgbClr val="7030A0"/>
                </a:solidFill>
                <a:latin typeface="Bahnschrift Light" panose="020B0502040204020203" pitchFamily="34" charset="0"/>
              </a:rPr>
              <a:t>using phone gestures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. This unique interaction makes Piko easy and fun to use for all 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ages.Motivation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: Build Piko to stand out by combining speed, friendliness, and gesture control.</a:t>
            </a:r>
            <a:r>
              <a:rPr lang="en-I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To create a friendly AI assistant (Piko) that anyone can customize and use </a:t>
            </a:r>
            <a:r>
              <a:rPr lang="en-IN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easily.Image</a:t>
            </a:r>
            <a:r>
              <a:rPr lang="en-I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suggestion: Friendly AI face with students</a:t>
            </a:r>
          </a:p>
        </p:txBody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228373D5-8B20-9694-29C2-F1C4928F6F0B}"/>
              </a:ext>
            </a:extLst>
          </p:cNvPr>
          <p:cNvSpPr/>
          <p:nvPr/>
        </p:nvSpPr>
        <p:spPr>
          <a:xfrm>
            <a:off x="11601471" y="922296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8"/>
          <p:cNvGrpSpPr/>
          <p:nvPr/>
        </p:nvGrpSpPr>
        <p:grpSpPr>
          <a:xfrm>
            <a:off x="-1508749" y="1589738"/>
            <a:ext cx="8044325" cy="7107523"/>
            <a:chOff x="-80600" y="-16172"/>
            <a:chExt cx="4197183" cy="3708400"/>
          </a:xfrm>
        </p:grpSpPr>
        <p:sp>
          <p:nvSpPr>
            <p:cNvPr id="34" name="Freeform 9"/>
            <p:cNvSpPr/>
            <p:nvPr/>
          </p:nvSpPr>
          <p:spPr>
            <a:xfrm>
              <a:off x="-80600" y="-16172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7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4429278" y="9029701"/>
            <a:ext cx="3858718" cy="74371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B04B3-BE06-E43A-9F4B-3ED4FF98DE0F}"/>
              </a:ext>
            </a:extLst>
          </p:cNvPr>
          <p:cNvSpPr txBox="1"/>
          <p:nvPr/>
        </p:nvSpPr>
        <p:spPr>
          <a:xfrm>
            <a:off x="1591776" y="2670522"/>
            <a:ext cx="149597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50000"/>
                  </a:schemeClr>
                </a:solidFill>
              </a:rPr>
              <a:t>Challenges: Large class sizes, limited teacher time, language barriers, and slow </a:t>
            </a:r>
            <a:r>
              <a:rPr lang="en-IN" sz="3200" dirty="0" err="1">
                <a:solidFill>
                  <a:schemeClr val="bg1">
                    <a:lumMod val="50000"/>
                  </a:schemeClr>
                </a:solidFill>
              </a:rPr>
              <a:t>feedback.Opportunities</a:t>
            </a:r>
            <a:r>
              <a:rPr lang="en-IN" sz="3200" dirty="0">
                <a:solidFill>
                  <a:schemeClr val="bg1">
                    <a:lumMod val="50000"/>
                  </a:schemeClr>
                </a:solidFill>
              </a:rPr>
              <a:t>: AI can provide 24/7 help, personalized learning, and automate grading.AI can improve education quality and make learning accessible to </a:t>
            </a:r>
            <a:r>
              <a:rPr lang="en-IN" sz="3200" dirty="0" err="1">
                <a:solidFill>
                  <a:schemeClr val="bg1">
                    <a:lumMod val="50000"/>
                  </a:schemeClr>
                </a:solidFill>
              </a:rPr>
              <a:t>all.Image</a:t>
            </a:r>
            <a:r>
              <a:rPr lang="en-IN" sz="3200" dirty="0">
                <a:solidFill>
                  <a:schemeClr val="bg1">
                    <a:lumMod val="50000"/>
                  </a:schemeClr>
                </a:solidFill>
              </a:rPr>
              <a:t> suggestion: Split image showing challenges (crowded classroom) and AI solutions (student using AI on tablet).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03FF70-86F6-DD21-A109-5264A897E4C1}"/>
              </a:ext>
            </a:extLst>
          </p:cNvPr>
          <p:cNvSpPr/>
          <p:nvPr/>
        </p:nvSpPr>
        <p:spPr>
          <a:xfrm>
            <a:off x="5598632" y="5716068"/>
            <a:ext cx="3048000" cy="3124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r"/>
            <a:r>
              <a:rPr lang="en-US" sz="1600" dirty="0"/>
              <a:t>Opportunity:  Boost education quality and access worldwide.</a:t>
            </a:r>
            <a:endParaRPr lang="en-IN" sz="1600" dirty="0"/>
          </a:p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34ABA7-4081-54F8-CDB9-9F1A42D1E451}"/>
              </a:ext>
            </a:extLst>
          </p:cNvPr>
          <p:cNvSpPr/>
          <p:nvPr/>
        </p:nvSpPr>
        <p:spPr>
          <a:xfrm>
            <a:off x="4074632" y="5642304"/>
            <a:ext cx="3048000" cy="312420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r>
              <a:rPr lang="en-US" dirty="0"/>
              <a:t>AI can offer 24/7 help, personalized learning, and automate grading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D2C31A-4FFD-AA22-83EF-EF196F1F1714}"/>
              </a:ext>
            </a:extLst>
          </p:cNvPr>
          <p:cNvSpPr/>
          <p:nvPr/>
        </p:nvSpPr>
        <p:spPr>
          <a:xfrm>
            <a:off x="2206874" y="5642304"/>
            <a:ext cx="3048000" cy="31242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Challenges: Overloaded teachers, slow feedback, language gaps.</a:t>
            </a:r>
            <a:endParaRPr lang="en-IN" dirty="0"/>
          </a:p>
          <a:p>
            <a:pPr algn="ctr"/>
            <a:endParaRPr lang="en-IN" dirty="0"/>
          </a:p>
        </p:txBody>
      </p:sp>
      <p:pic>
        <p:nvPicPr>
          <p:cNvPr id="38" name="Picture 37" descr="A robot pointing at something&#10;&#10;AI-generated content may be incorrect.">
            <a:extLst>
              <a:ext uri="{FF2B5EF4-FFF2-40B4-BE49-F238E27FC236}">
                <a16:creationId xmlns:a16="http://schemas.microsoft.com/office/drawing/2014/main" id="{22F62684-6799-EEC2-9707-A2E22D78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3239">
            <a:off x="-1282986" y="3403937"/>
            <a:ext cx="6270955" cy="62709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B219DE3-BF20-6DCE-3E7F-DBAD7A0AD99D}"/>
              </a:ext>
            </a:extLst>
          </p:cNvPr>
          <p:cNvSpPr txBox="1"/>
          <p:nvPr/>
        </p:nvSpPr>
        <p:spPr>
          <a:xfrm>
            <a:off x="8368253" y="6539414"/>
            <a:ext cx="58451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9FF15"/>
                </a:solidFill>
              </a:rPr>
              <a:t>Challenges / Pain Points</a:t>
            </a:r>
          </a:p>
          <a:p>
            <a:pPr algn="ctr"/>
            <a:endParaRPr lang="en-US" sz="2400" b="1" u="sng" dirty="0">
              <a:solidFill>
                <a:srgbClr val="F9FF15"/>
              </a:solidFill>
            </a:endParaRPr>
          </a:p>
          <a:p>
            <a:pPr algn="ctr"/>
            <a:r>
              <a:rPr lang="en-US" sz="2400" dirty="0">
                <a:solidFill>
                  <a:srgbClr val="F9FF15"/>
                </a:solidFill>
              </a:rPr>
              <a:t> </a:t>
            </a:r>
            <a:r>
              <a:rPr lang="en-US" sz="2000" dirty="0">
                <a:solidFill>
                  <a:srgbClr val="F9FF15"/>
                </a:solidFill>
              </a:rPr>
              <a:t>Many students hesitate to ask questions</a:t>
            </a:r>
          </a:p>
          <a:p>
            <a:pPr algn="ctr"/>
            <a:r>
              <a:rPr lang="en-US" sz="2000" dirty="0">
                <a:solidFill>
                  <a:srgbClr val="F9FF15"/>
                </a:solidFill>
              </a:rPr>
              <a:t> in class due to shyness or fear of judgment. </a:t>
            </a:r>
          </a:p>
          <a:p>
            <a:pPr algn="ctr"/>
            <a:r>
              <a:rPr lang="en-US" sz="2000" dirty="0">
                <a:solidFill>
                  <a:srgbClr val="F9FF15"/>
                </a:solidFill>
              </a:rPr>
              <a:t>Typing barriers or language difficulties make</a:t>
            </a:r>
          </a:p>
          <a:p>
            <a:pPr algn="ctr"/>
            <a:r>
              <a:rPr lang="en-US" sz="2000" dirty="0">
                <a:solidFill>
                  <a:srgbClr val="F9FF15"/>
                </a:solidFill>
              </a:rPr>
              <a:t> online learning harder. </a:t>
            </a:r>
            <a:endParaRPr lang="en-IN" sz="2000" dirty="0">
              <a:solidFill>
                <a:srgbClr val="F9FF1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0CCF57-6FE8-681C-13DE-CA4BE663DC79}"/>
              </a:ext>
            </a:extLst>
          </p:cNvPr>
          <p:cNvSpPr txBox="1"/>
          <p:nvPr/>
        </p:nvSpPr>
        <p:spPr>
          <a:xfrm>
            <a:off x="6934200" y="4822723"/>
            <a:ext cx="1135379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u="sng" dirty="0">
                <a:solidFill>
                  <a:srgbClr val="11D91B"/>
                </a:solidFill>
              </a:rPr>
              <a:t>Opportunities for AI Instant</a:t>
            </a:r>
          </a:p>
          <a:p>
            <a:pPr algn="r"/>
            <a:r>
              <a:rPr lang="en-US" b="1" u="sng" dirty="0">
                <a:solidFill>
                  <a:srgbClr val="11D91B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doubt solving through a voice chatbot 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improves learning speed. Personalized answers 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adapted to a student’s level enhance education quality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Multi-language support breaks language barriers.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 Automation of common queries saves teachers’ time,</a:t>
            </a:r>
          </a:p>
          <a:p>
            <a:pPr algn="r"/>
            <a:r>
              <a:rPr lang="en-US" dirty="0">
                <a:solidFill>
                  <a:srgbClr val="11D91B"/>
                </a:solidFill>
              </a:rPr>
              <a:t> letting them focus on deeper teaching. </a:t>
            </a:r>
            <a:endParaRPr lang="en-IN" dirty="0">
              <a:solidFill>
                <a:srgbClr val="11D91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ellphone with icons around it&#10;&#10;AI-generated content may be incorrect.">
            <a:extLst>
              <a:ext uri="{FF2B5EF4-FFF2-40B4-BE49-F238E27FC236}">
                <a16:creationId xmlns:a16="http://schemas.microsoft.com/office/drawing/2014/main" id="{77126A33-8BEB-EC96-924D-2DE22376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35" y="6839359"/>
            <a:ext cx="3700761" cy="20816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8692" y="2585105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PiKO: Your Personalized AI Education Assistant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F611F-30F6-6D84-056C-DF079F985693}"/>
              </a:ext>
            </a:extLst>
          </p:cNvPr>
          <p:cNvSpPr txBox="1"/>
          <p:nvPr/>
        </p:nvSpPr>
        <p:spPr>
          <a:xfrm>
            <a:off x="6477000" y="3262626"/>
            <a:ext cx="104781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Piko answers questions, explains concepts, and helps with </a:t>
            </a:r>
            <a:r>
              <a:rPr lang="en-IN" sz="3200" dirty="0" err="1">
                <a:solidFill>
                  <a:srgbClr val="FF0000"/>
                </a:solidFill>
              </a:rPr>
              <a:t>homework.Simplifies</a:t>
            </a:r>
            <a:r>
              <a:rPr lang="en-IN" sz="3200" dirty="0">
                <a:solidFill>
                  <a:srgbClr val="FF0000"/>
                </a:solidFill>
              </a:rPr>
              <a:t> learning by providing instant, easy-to-understand </a:t>
            </a:r>
            <a:r>
              <a:rPr lang="en-IN" sz="3200" dirty="0" err="1">
                <a:solidFill>
                  <a:srgbClr val="FF0000"/>
                </a:solidFill>
              </a:rPr>
              <a:t>answers.Supports</a:t>
            </a:r>
            <a:r>
              <a:rPr lang="en-IN" sz="3200" dirty="0">
                <a:solidFill>
                  <a:srgbClr val="FF0000"/>
                </a:solidFill>
              </a:rPr>
              <a:t> smooth transitions between topics and </a:t>
            </a:r>
            <a:r>
              <a:rPr lang="en-IN" sz="3200" dirty="0" err="1">
                <a:solidFill>
                  <a:srgbClr val="FF0000"/>
                </a:solidFill>
              </a:rPr>
              <a:t>subjects.Image</a:t>
            </a:r>
            <a:r>
              <a:rPr lang="en-IN" sz="3200" dirty="0">
                <a:solidFill>
                  <a:srgbClr val="FF0000"/>
                </a:solidFill>
              </a:rPr>
              <a:t> suggestion: AI assistant icon with chat bubbles showing Q&amp;A.</a:t>
            </a:r>
          </a:p>
        </p:txBody>
      </p:sp>
      <p:pic>
        <p:nvPicPr>
          <p:cNvPr id="30" name="Picture 29" descr="A screenshot of a smart phone&#10;&#10;AI-generated content may be incorrect.">
            <a:extLst>
              <a:ext uri="{FF2B5EF4-FFF2-40B4-BE49-F238E27FC236}">
                <a16:creationId xmlns:a16="http://schemas.microsoft.com/office/drawing/2014/main" id="{0AB7679C-1F42-CA0D-8D25-F36028EA32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95489"/>
            <a:ext cx="1882478" cy="3891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2A0A7F9A-E324-2A16-CDDF-9E1E58BBDBC3}"/>
              </a:ext>
            </a:extLst>
          </p:cNvPr>
          <p:cNvSpPr/>
          <p:nvPr/>
        </p:nvSpPr>
        <p:spPr>
          <a:xfrm rot="20548545">
            <a:off x="1307928" y="5382579"/>
            <a:ext cx="1049355" cy="91440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PiKO  </a:t>
            </a:r>
            <a:r>
              <a:rPr lang="en-US" sz="1600" dirty="0"/>
              <a:t>FACES</a:t>
            </a:r>
            <a:endParaRPr lang="en-IN" dirty="0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EF29C032-1AD4-FBF0-2E52-D120BEAF7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495309"/>
              </p:ext>
            </p:extLst>
          </p:nvPr>
        </p:nvGraphicFramePr>
        <p:xfrm>
          <a:off x="4419600" y="6019863"/>
          <a:ext cx="5659069" cy="364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5" name="Picture 34" descr="A close-up of a cell phone&#10;&#10;AI-generated content may be incorrect.">
            <a:extLst>
              <a:ext uri="{FF2B5EF4-FFF2-40B4-BE49-F238E27FC236}">
                <a16:creationId xmlns:a16="http://schemas.microsoft.com/office/drawing/2014/main" id="{8F3C4019-18A5-2160-9098-2326869984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019862"/>
            <a:ext cx="4287470" cy="3423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 descr="A cartoon of a person holding a black human figure&#10;&#10;AI-generated content may be incorrect.">
            <a:extLst>
              <a:ext uri="{FF2B5EF4-FFF2-40B4-BE49-F238E27FC236}">
                <a16:creationId xmlns:a16="http://schemas.microsoft.com/office/drawing/2014/main" id="{2083AC3B-9FCB-7094-6D37-380A6C090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39" y="5957395"/>
            <a:ext cx="3837432" cy="2997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artoon character next to a group of cartoon characters&#10;&#10;AI-generated content may be incorrect.">
            <a:extLst>
              <a:ext uri="{FF2B5EF4-FFF2-40B4-BE49-F238E27FC236}">
                <a16:creationId xmlns:a16="http://schemas.microsoft.com/office/drawing/2014/main" id="{23A44358-9D97-90BB-1947-9DB624F31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t="660" r="-1073" b="-660"/>
          <a:stretch>
            <a:fillRect/>
          </a:stretch>
        </p:blipFill>
        <p:spPr>
          <a:xfrm>
            <a:off x="8458200" y="6260807"/>
            <a:ext cx="3676109" cy="36785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9609" y="2585105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Essential Features of Piko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1A5E6-EDB0-B829-41E9-EB990B5C8BEC}"/>
              </a:ext>
            </a:extLst>
          </p:cNvPr>
          <p:cNvSpPr txBox="1"/>
          <p:nvPr/>
        </p:nvSpPr>
        <p:spPr>
          <a:xfrm>
            <a:off x="1828800" y="3132819"/>
            <a:ext cx="104781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200" dirty="0">
                <a:solidFill>
                  <a:schemeClr val="accent1"/>
                </a:solidFill>
              </a:rPr>
              <a:t>Personalized AI face that users can customize.24/7 availability for help </a:t>
            </a:r>
            <a:r>
              <a:rPr lang="en-IN" sz="3200" dirty="0" err="1">
                <a:solidFill>
                  <a:schemeClr val="accent1"/>
                </a:solidFill>
              </a:rPr>
              <a:t>anytime.Multilingual</a:t>
            </a:r>
            <a:r>
              <a:rPr lang="en-IN" sz="3200" dirty="0">
                <a:solidFill>
                  <a:schemeClr val="accent1"/>
                </a:solidFill>
              </a:rPr>
              <a:t> support for global </a:t>
            </a:r>
            <a:r>
              <a:rPr lang="en-IN" sz="3200" dirty="0" err="1">
                <a:solidFill>
                  <a:schemeClr val="accent1"/>
                </a:solidFill>
              </a:rPr>
              <a:t>users.Automated</a:t>
            </a:r>
            <a:r>
              <a:rPr lang="en-IN" sz="3200" dirty="0">
                <a:solidFill>
                  <a:schemeClr val="accent1"/>
                </a:solidFill>
              </a:rPr>
              <a:t> task handling like reminders and grading </a:t>
            </a:r>
            <a:r>
              <a:rPr lang="en-IN" sz="3200" dirty="0" err="1">
                <a:solidFill>
                  <a:schemeClr val="accent1"/>
                </a:solidFill>
              </a:rPr>
              <a:t>assistance.Image</a:t>
            </a:r>
            <a:r>
              <a:rPr lang="en-IN" sz="3200" dirty="0">
                <a:solidFill>
                  <a:schemeClr val="accent1"/>
                </a:solidFill>
              </a:rPr>
              <a:t> suggestion: Customizable AI face options and icons for 24/7, languages, automation.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C825D-595F-0F95-EE9E-5603CAC1B550}"/>
              </a:ext>
            </a:extLst>
          </p:cNvPr>
          <p:cNvSpPr txBox="1"/>
          <p:nvPr/>
        </p:nvSpPr>
        <p:spPr>
          <a:xfrm>
            <a:off x="1534415" y="8014687"/>
            <a:ext cx="10486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Customizable friendly AI face.</a:t>
            </a:r>
          </a:p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Always available (24/7).</a:t>
            </a:r>
          </a:p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Multilingual </a:t>
            </a:r>
            <a:r>
              <a:rPr lang="en-IN" sz="2800" b="1" dirty="0" err="1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support.Automates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</a:p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reminders and grading help.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473416-3CF0-91ED-5737-4A2BDD586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765" y="5434693"/>
            <a:ext cx="5253503" cy="2955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8A9D43D4-1A10-F720-CEB5-F4B8351FD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5" b="37588"/>
          <a:stretch>
            <a:fillRect/>
          </a:stretch>
        </p:blipFill>
        <p:spPr>
          <a:xfrm>
            <a:off x="1534415" y="5796760"/>
            <a:ext cx="6606467" cy="2714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514600" y="2642254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 Will Use Piko?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D225A-F5EF-52AD-EFAE-1529EB6308C8}"/>
              </a:ext>
            </a:extLst>
          </p:cNvPr>
          <p:cNvSpPr txBox="1"/>
          <p:nvPr/>
        </p:nvSpPr>
        <p:spPr>
          <a:xfrm>
            <a:off x="5410200" y="3209891"/>
            <a:ext cx="110760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of all ages, teachers, and </a:t>
            </a:r>
            <a:r>
              <a:rPr lang="en-IN" sz="3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parents.Use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cases: Homework help, exam preparation, lesson explanations, and progress </a:t>
            </a:r>
            <a:r>
              <a:rPr lang="en-IN" sz="3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tracking.Image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suggestion: Diverse group of students and teachers interacting with devices.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BBC3B-654C-0BBF-1A10-AA0C77347B95}"/>
              </a:ext>
            </a:extLst>
          </p:cNvPr>
          <p:cNvSpPr txBox="1"/>
          <p:nvPr/>
        </p:nvSpPr>
        <p:spPr>
          <a:xfrm>
            <a:off x="4114800" y="5332519"/>
            <a:ext cx="12150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3600" dirty="0">
                <a:solidFill>
                  <a:srgbClr val="92D050"/>
                </a:solidFill>
              </a:rPr>
              <a:t>Who Benefits &amp; </a:t>
            </a:r>
            <a:r>
              <a:rPr lang="en-IN" sz="3600" dirty="0" err="1">
                <a:solidFill>
                  <a:srgbClr val="92D050"/>
                </a:solidFill>
              </a:rPr>
              <a:t>HowStudents</a:t>
            </a:r>
            <a:r>
              <a:rPr lang="en-IN" sz="3600" dirty="0">
                <a:solidFill>
                  <a:srgbClr val="92D050"/>
                </a:solidFill>
              </a:rPr>
              <a:t>, teachers, parents.</a:t>
            </a:r>
          </a:p>
          <a:p>
            <a:pPr lvl="1"/>
            <a:r>
              <a:rPr lang="en-IN" sz="3600" dirty="0">
                <a:solidFill>
                  <a:srgbClr val="92D050"/>
                </a:solidFill>
              </a:rPr>
              <a:t>Use cases: Homework help, exam prep, lesson support</a:t>
            </a:r>
            <a:r>
              <a:rPr lang="en-IN" dirty="0"/>
              <a:t>.</a:t>
            </a:r>
          </a:p>
        </p:txBody>
      </p:sp>
      <p:pic>
        <p:nvPicPr>
          <p:cNvPr id="28" name="Picture 27" descr="A robot pointing at something&#10;&#10;AI-generated content may be incorrect.">
            <a:extLst>
              <a:ext uri="{FF2B5EF4-FFF2-40B4-BE49-F238E27FC236}">
                <a16:creationId xmlns:a16="http://schemas.microsoft.com/office/drawing/2014/main" id="{AE71B3E6-E1EC-18E8-B12E-6C3C2BC2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4682">
            <a:off x="47793" y="1650466"/>
            <a:ext cx="6270955" cy="6270955"/>
          </a:xfrm>
          <a:prstGeom prst="rect">
            <a:avLst/>
          </a:prstGeom>
        </p:spPr>
      </p:pic>
      <p:pic>
        <p:nvPicPr>
          <p:cNvPr id="30" name="Picture 29" descr="A computer with a cartoon on the screen&#10;&#10;AI-generated content may be incorrect.">
            <a:extLst>
              <a:ext uri="{FF2B5EF4-FFF2-40B4-BE49-F238E27FC236}">
                <a16:creationId xmlns:a16="http://schemas.microsoft.com/office/drawing/2014/main" id="{52271305-E41C-917E-35A4-A716D8B0C7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19047"/>
            <a:ext cx="11541358" cy="3069766"/>
          </a:xfrm>
          <a:prstGeom prst="rect">
            <a:avLst/>
          </a:prstGeom>
        </p:spPr>
      </p:pic>
      <p:pic>
        <p:nvPicPr>
          <p:cNvPr id="32" name="Picture 31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3E538B6F-0850-22CF-BA74-87CBEF03F1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8750" l="9754" r="99811">
                        <a14:foregroundMark x1="67898" y1="16250" x2="60227" y2="1875"/>
                        <a14:foregroundMark x1="60227" y1="1875" x2="17140" y2="2500"/>
                        <a14:foregroundMark x1="17140" y1="2500" x2="14205" y2="12687"/>
                        <a14:foregroundMark x1="62216" y1="5375" x2="58996" y2="20063"/>
                        <a14:foregroundMark x1="58996" y1="20063" x2="56061" y2="4250"/>
                        <a14:foregroundMark x1="56061" y1="4250" x2="50000" y2="14938"/>
                        <a14:foregroundMark x1="76231" y1="32313" x2="84754" y2="45813"/>
                        <a14:foregroundMark x1="84754" y1="45813" x2="98769" y2="56875"/>
                        <a14:foregroundMark x1="98769" y1="56875" x2="99811" y2="69750"/>
                        <a14:foregroundMark x1="8996" y1="36125" x2="2083" y2="48813"/>
                        <a14:foregroundMark x1="2083" y1="48813" x2="7860" y2="80813"/>
                        <a14:foregroundMark x1="7860" y1="80813" x2="45739" y2="92563"/>
                        <a14:foregroundMark x1="45739" y1="92563" x2="45739" y2="98750"/>
                        <a14:foregroundMark x1="73295" y1="34125" x2="64678" y2="78938"/>
                        <a14:foregroundMark x1="64678" y1="78938" x2="47443" y2="86938"/>
                        <a14:foregroundMark x1="47443" y1="86938" x2="50379" y2="97563"/>
                        <a14:foregroundMark x1="90341" y1="47313" x2="96875" y2="77063"/>
                        <a14:foregroundMark x1="96875" y1="77063" x2="89678" y2="98500"/>
                        <a14:foregroundMark x1="89678" y1="98500" x2="61174" y2="96438"/>
                        <a14:foregroundMark x1="61174" y1="96438" x2="77273" y2="58313"/>
                        <a14:foregroundMark x1="77273" y1="58313" x2="74527" y2="4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8374">
            <a:off x="15937775" y="4847056"/>
            <a:ext cx="2858622" cy="4331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4E1937-E1D2-A9B3-5DA6-4245FFE9B50B}"/>
              </a:ext>
            </a:extLst>
          </p:cNvPr>
          <p:cNvSpPr txBox="1"/>
          <p:nvPr/>
        </p:nvSpPr>
        <p:spPr>
          <a:xfrm>
            <a:off x="1639445" y="7465069"/>
            <a:ext cx="138567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  <a:latin typeface="Baskerville Old Face" panose="02020602080505020303" pitchFamily="18" charset="0"/>
              </a:rPr>
              <a:t>Students – Primary users who ask questions, track assignments, and revise with the chat bot.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  <a:latin typeface="Baskerville Old Face" panose="02020602080505020303" pitchFamily="18" charset="0"/>
              </a:rPr>
              <a:t>Teachers/Educators – Use it to reduce repetitive queries and support students outside class. 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  <a:latin typeface="Baskerville Old Face" panose="02020602080505020303" pitchFamily="18" charset="0"/>
              </a:rPr>
              <a:t>Parents – Track progress, deadlines, and receive updates on their child’s learning</a:t>
            </a:r>
            <a:r>
              <a:rPr lang="en-US" sz="2400" dirty="0">
                <a:solidFill>
                  <a:srgbClr val="11D91B"/>
                </a:solidFill>
              </a:rPr>
              <a:t>.</a:t>
            </a:r>
            <a:endParaRPr lang="en-IN" sz="2400" dirty="0">
              <a:solidFill>
                <a:srgbClr val="11D91B"/>
              </a:solidFill>
            </a:endParaRPr>
          </a:p>
        </p:txBody>
      </p:sp>
      <p:pic>
        <p:nvPicPr>
          <p:cNvPr id="36" name="Picture 35" descr="A person holding a phone&#10;&#10;AI-generated content may be incorrect.">
            <a:extLst>
              <a:ext uri="{FF2B5EF4-FFF2-40B4-BE49-F238E27FC236}">
                <a16:creationId xmlns:a16="http://schemas.microsoft.com/office/drawing/2014/main" id="{9FC8D220-3F2C-12AB-8B8D-3FB51C694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0" b="97500" l="4000" r="96700">
                        <a14:foregroundMark x1="98400" y1="4200" x2="88500" y2="17000"/>
                        <a14:foregroundMark x1="88500" y1="17000" x2="83200" y2="51000"/>
                        <a14:foregroundMark x1="83200" y1="51000" x2="93500" y2="73300"/>
                        <a14:foregroundMark x1="93500" y1="73300" x2="94200" y2="74100"/>
                        <a14:foregroundMark x1="78400" y1="30200" x2="93700" y2="2300"/>
                        <a14:foregroundMark x1="93700" y1="2300" x2="90400" y2="50500"/>
                        <a14:foregroundMark x1="90400" y1="50500" x2="95900" y2="66000"/>
                        <a14:foregroundMark x1="95900" y1="66000" x2="93000" y2="81800"/>
                        <a14:foregroundMark x1="93000" y1="81800" x2="80500" y2="93600"/>
                        <a14:foregroundMark x1="80500" y1="93600" x2="84900" y2="79000"/>
                        <a14:foregroundMark x1="84900" y1="79000" x2="95400" y2="83400"/>
                        <a14:foregroundMark x1="89000" y1="79200" x2="78000" y2="88500"/>
                        <a14:foregroundMark x1="78000" y1="88500" x2="57300" y2="97500"/>
                        <a14:foregroundMark x1="57300" y1="97500" x2="51100" y2="95400"/>
                        <a14:foregroundMark x1="17000" y1="66000" x2="4000" y2="58100"/>
                        <a14:foregroundMark x1="4000" y1="58100" x2="12300" y2="60400"/>
                        <a14:foregroundMark x1="89900" y1="22500" x2="89600" y2="4900"/>
                        <a14:foregroundMark x1="89600" y1="4900" x2="94300" y2="27700"/>
                        <a14:foregroundMark x1="94300" y1="27700" x2="93700" y2="29700"/>
                        <a14:foregroundMark x1="91600" y1="19900" x2="87500" y2="38400"/>
                        <a14:foregroundMark x1="87500" y1="38400" x2="92300" y2="69000"/>
                        <a14:foregroundMark x1="92300" y1="69000" x2="96700" y2="76200"/>
                        <a14:backgroundMark x1="86100" y1="300" x2="74100" y2="33100"/>
                        <a14:backgroundMark x1="74100" y1="33100" x2="74000" y2="50000"/>
                        <a14:backgroundMark x1="74000" y1="50000" x2="53400" y2="56700"/>
                        <a14:backgroundMark x1="53400" y1="56700" x2="400" y2="43000"/>
                        <a14:backgroundMark x1="400" y1="43000" x2="400" y2="43000"/>
                        <a14:backgroundMark x1="51577" y1="96306" x2="29600" y2="79800"/>
                        <a14:backgroundMark x1="29600" y1="79800" x2="5700" y2="68800"/>
                        <a14:backgroundMark x1="5700" y1="68800" x2="4200" y2="6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95" y="6225138"/>
            <a:ext cx="4505715" cy="3517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Requirements and Privacy Considerations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48000" y="2187092"/>
            <a:ext cx="16230600" cy="112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&amp; Privacy Considerations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7CD4557-1D2F-A2D8-3BCD-3E413A7B33BE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A09E9-BA39-36C3-0143-C54D7DAD0351}"/>
              </a:ext>
            </a:extLst>
          </p:cNvPr>
          <p:cNvSpPr txBox="1"/>
          <p:nvPr/>
        </p:nvSpPr>
        <p:spPr>
          <a:xfrm>
            <a:off x="5175808" y="2572756"/>
            <a:ext cx="104861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IN" sz="2800" dirty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algn="r"/>
            <a:endParaRPr lang="en-IN" sz="2800" dirty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algn="r"/>
            <a:r>
              <a:rPr lang="en-IN" sz="2800" dirty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</a:rPr>
              <a:t>Data needed: Questions asked, learning progress, language </a:t>
            </a:r>
            <a:r>
              <a:rPr lang="en-IN" sz="2800" dirty="0" err="1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</a:rPr>
              <a:t>preferences.Data</a:t>
            </a:r>
            <a:r>
              <a:rPr lang="en-IN" sz="2800" dirty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</a:rPr>
              <a:t> collected securely with user consent. Strong privacy measures to protect personal </a:t>
            </a:r>
            <a:r>
              <a:rPr lang="en-IN" sz="2800" dirty="0" err="1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</a:rPr>
              <a:t>info.Image</a:t>
            </a:r>
            <a:r>
              <a:rPr lang="en-IN" sz="2800" dirty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</a:rPr>
              <a:t> suggestion: Lock icon with data flow or shield symbol.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D799F-042E-CFF8-8738-DB2E61FE8E83}"/>
              </a:ext>
            </a:extLst>
          </p:cNvPr>
          <p:cNvSpPr txBox="1"/>
          <p:nvPr/>
        </p:nvSpPr>
        <p:spPr>
          <a:xfrm>
            <a:off x="2133600" y="9353312"/>
            <a:ext cx="11131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Collects questions, progress, </a:t>
            </a:r>
            <a:r>
              <a:rPr lang="en-IN" sz="2000" dirty="0" err="1">
                <a:solidFill>
                  <a:schemeClr val="bg1">
                    <a:lumMod val="65000"/>
                  </a:schemeClr>
                </a:solidFill>
              </a:rPr>
              <a:t>preferences.Secure</a:t>
            </a: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 storage with user </a:t>
            </a:r>
            <a:r>
              <a:rPr lang="en-IN" sz="2000" dirty="0" err="1">
                <a:solidFill>
                  <a:schemeClr val="bg1">
                    <a:lumMod val="65000"/>
                  </a:schemeClr>
                </a:solidFill>
              </a:rPr>
              <a:t>consent.Strong</a:t>
            </a: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 privacy protection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DE703F-3EA7-3077-9C14-F852811E460A}"/>
              </a:ext>
            </a:extLst>
          </p:cNvPr>
          <p:cNvSpPr txBox="1"/>
          <p:nvPr/>
        </p:nvSpPr>
        <p:spPr>
          <a:xfrm>
            <a:off x="5920249" y="5814169"/>
            <a:ext cx="1048610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highlight>
                  <a:srgbClr val="808000"/>
                </a:highlight>
                <a:latin typeface="Arial Rounded MT Bold" panose="020F0704030504030204" pitchFamily="34" charset="0"/>
              </a:rPr>
              <a:t>Type of Data Required Student Queries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– </a:t>
            </a:r>
            <a:r>
              <a:rPr lang="en-US" sz="2400" b="1" u="sng" dirty="0">
                <a:solidFill>
                  <a:srgbClr val="FF0000"/>
                </a:solidFill>
              </a:rPr>
              <a:t>Voice or text</a:t>
            </a:r>
          </a:p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questions asked to the chatbot. Learning Preferences –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Subjects, difficulty level, favorite learning style.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Assignments &amp; Deadlines – Due dates, task details,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reminders. Usage Data – Interaction history, quiz results,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saved notes/facts. Language &amp; Accessibility Needs –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Preferred language, speech patterns.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771CF-18AF-BF73-24DD-FB0278D29E1A}"/>
              </a:ext>
            </a:extLst>
          </p:cNvPr>
          <p:cNvSpPr txBox="1"/>
          <p:nvPr/>
        </p:nvSpPr>
        <p:spPr>
          <a:xfrm>
            <a:off x="7315200" y="5691347"/>
            <a:ext cx="104861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ighlight>
                  <a:srgbClr val="808000"/>
                </a:highlight>
              </a:rPr>
              <a:t>How Data Could Be Gathered / Processed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2000" b="1" dirty="0"/>
              <a:t> </a:t>
            </a:r>
            <a:r>
              <a:rPr lang="en-US" sz="2800" b="1" u="sng" dirty="0">
                <a:solidFill>
                  <a:srgbClr val="C00000"/>
                </a:solidFill>
              </a:rPr>
              <a:t>Voice input </a:t>
            </a:r>
            <a:endParaRPr lang="en-US" sz="2000" b="1" u="sng" dirty="0">
              <a:solidFill>
                <a:srgbClr val="C00000"/>
              </a:solidFill>
            </a:endParaRPr>
          </a:p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converted to text using speech recognition. </a:t>
            </a:r>
          </a:p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Natural Language Processing (NLP) to understand questions. </a:t>
            </a:r>
          </a:p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Calendar/notes integration to track deadlines. </a:t>
            </a:r>
          </a:p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Continuous learning from student interactions to personalize tools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329D34-C867-8DD7-8D2E-CEF1783184EF}"/>
              </a:ext>
            </a:extLst>
          </p:cNvPr>
          <p:cNvSpPr/>
          <p:nvPr/>
        </p:nvSpPr>
        <p:spPr>
          <a:xfrm>
            <a:off x="723528" y="3979146"/>
            <a:ext cx="4111481" cy="409430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u="sng" dirty="0"/>
          </a:p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8F0AB-FFD5-9550-B282-0786B4FAB507}"/>
              </a:ext>
            </a:extLst>
          </p:cNvPr>
          <p:cNvSpPr/>
          <p:nvPr/>
        </p:nvSpPr>
        <p:spPr>
          <a:xfrm>
            <a:off x="1064327" y="4333913"/>
            <a:ext cx="3383958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0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24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PURPOSE,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MINIMIZATION,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SPECIFY DATA TYPE,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TRANSPARENCY,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LEGAL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COMPLICATIONS,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 CONSENT</a:t>
            </a:r>
          </a:p>
          <a:p>
            <a:pPr algn="ctr"/>
            <a:endParaRPr lang="en-IN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08111F-C672-240E-2901-FBED707C4F87}"/>
              </a:ext>
            </a:extLst>
          </p:cNvPr>
          <p:cNvSpPr/>
          <p:nvPr/>
        </p:nvSpPr>
        <p:spPr>
          <a:xfrm>
            <a:off x="1569539" y="4118025"/>
            <a:ext cx="25971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REQUIREMENTS ?</a:t>
            </a:r>
            <a:endParaRPr lang="en-IN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6370" y="2642254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 Behind PiKO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4BCE7F-ACFA-C429-4D20-D3948366E2B6}"/>
              </a:ext>
            </a:extLst>
          </p:cNvPr>
          <p:cNvSpPr txBox="1"/>
          <p:nvPr/>
        </p:nvSpPr>
        <p:spPr>
          <a:xfrm>
            <a:off x="4583125" y="3105742"/>
            <a:ext cx="104861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u="sng" dirty="0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Natural Language Processing (NLP) to understand </a:t>
            </a:r>
            <a:r>
              <a:rPr lang="en-IN" sz="3200" u="sng" dirty="0" err="1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questions.Machine</a:t>
            </a:r>
            <a:r>
              <a:rPr lang="en-IN" sz="3200" u="sng" dirty="0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 Learning to improve answers over </a:t>
            </a:r>
            <a:r>
              <a:rPr lang="en-IN" sz="3200" u="sng" dirty="0" err="1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time.Data</a:t>
            </a:r>
            <a:r>
              <a:rPr lang="en-IN" sz="3200" u="sng" dirty="0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 analysis to personalize learning </a:t>
            </a:r>
            <a:r>
              <a:rPr lang="en-IN" sz="3200" u="sng" dirty="0" err="1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paths.Image</a:t>
            </a:r>
            <a:r>
              <a:rPr lang="en-IN" sz="3200" u="sng" dirty="0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</a:rPr>
              <a:t> suggestion: </a:t>
            </a:r>
            <a:r>
              <a:rPr lang="en-IN" sz="3200" u="sng" dirty="0">
                <a:solidFill>
                  <a:srgbClr val="92D050"/>
                </a:solidFill>
                <a:latin typeface="Bahnschrift Light" panose="020B0502040204020203" pitchFamily="34" charset="0"/>
              </a:rPr>
              <a:t>AI brain or neural network graphic</a:t>
            </a:r>
            <a:r>
              <a:rPr lang="en-IN" dirty="0">
                <a:solidFill>
                  <a:srgbClr val="92D050"/>
                </a:solidFill>
                <a:latin typeface="Bahnschrift Light" panose="020B0502040204020203" pitchFamily="34" charset="0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A72676-9CE8-0076-0A08-B1A5D84158EC}"/>
              </a:ext>
            </a:extLst>
          </p:cNvPr>
          <p:cNvGrpSpPr/>
          <p:nvPr/>
        </p:nvGrpSpPr>
        <p:grpSpPr>
          <a:xfrm>
            <a:off x="-12407963" y="4173574"/>
            <a:ext cx="18864294" cy="5467251"/>
            <a:chOff x="0" y="196380"/>
            <a:chExt cx="18864632" cy="54672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54C80E4-F6B3-6539-AD4C-531E725AE01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116290" y="-84711"/>
              <a:ext cx="5467251" cy="602943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DEC193-5F19-E235-6EC8-D2B4C8A005A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08666"/>
              <a:ext cx="13926350" cy="264268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5552D4-F6F4-95CF-04F4-6B2D827ACA01}"/>
              </a:ext>
            </a:extLst>
          </p:cNvPr>
          <p:cNvSpPr txBox="1"/>
          <p:nvPr/>
        </p:nvSpPr>
        <p:spPr>
          <a:xfrm>
            <a:off x="7316280" y="5733851"/>
            <a:ext cx="10544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0" i="0" dirty="0">
                <a:solidFill>
                  <a:srgbClr val="E6E8F0"/>
                </a:solidFill>
                <a:effectLst/>
                <a:latin typeface="Google Sans"/>
              </a:rPr>
              <a:t>AI assistants predominantly rely on a combination of Natural Language Processing (NLP), Machine Learning (ML), and Large Language Models (LLMs) to understand human language, learn from interactions, and generate relevant, human-like responses</a:t>
            </a:r>
            <a:endParaRPr lang="en-I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99F33-9064-E06D-4967-88A90094583A}"/>
              </a:ext>
            </a:extLst>
          </p:cNvPr>
          <p:cNvSpPr txBox="1"/>
          <p:nvPr/>
        </p:nvSpPr>
        <p:spPr>
          <a:xfrm>
            <a:off x="10134600" y="7997707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6E8F0"/>
                </a:solidFill>
                <a:effectLst/>
                <a:latin typeface="Google Sans"/>
              </a:rPr>
              <a:t>advanced language models to continuous learning algorithms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1974" y="2585105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Building &amp; Deploying Piko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1693DC-BF86-06B1-EC34-DD8B1CD8DBBF}"/>
              </a:ext>
            </a:extLst>
          </p:cNvPr>
          <p:cNvSpPr txBox="1"/>
          <p:nvPr/>
        </p:nvSpPr>
        <p:spPr>
          <a:xfrm>
            <a:off x="407771" y="3102641"/>
            <a:ext cx="17651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tools like Python, TensorFlow, and cloud </a:t>
            </a:r>
            <a:r>
              <a:rPr lang="en-IN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platforms.Development</a:t>
            </a: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phases: Prototype → Testing → </a:t>
            </a:r>
            <a:r>
              <a:rPr lang="en-IN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Launch.Timeline</a:t>
            </a: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6-9 months with flexibility for improvements.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C02DAE-0C27-7B7D-6FAB-54499700D59C}"/>
              </a:ext>
            </a:extLst>
          </p:cNvPr>
          <p:cNvSpPr txBox="1"/>
          <p:nvPr/>
        </p:nvSpPr>
        <p:spPr>
          <a:xfrm>
            <a:off x="407771" y="9258300"/>
            <a:ext cx="14691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Tools: Python, TensorFlow, </a:t>
            </a:r>
            <a:r>
              <a:rPr lang="en-IN" sz="2400" dirty="0" err="1">
                <a:solidFill>
                  <a:schemeClr val="bg1"/>
                </a:solidFill>
              </a:rPr>
              <a:t>Cloud.Steps</a:t>
            </a:r>
            <a:r>
              <a:rPr lang="en-IN" sz="2400" dirty="0">
                <a:solidFill>
                  <a:schemeClr val="bg1"/>
                </a:solidFill>
              </a:rPr>
              <a:t>: Prototype → Test → </a:t>
            </a:r>
            <a:r>
              <a:rPr lang="en-IN" sz="2400" dirty="0" err="1">
                <a:solidFill>
                  <a:schemeClr val="bg1"/>
                </a:solidFill>
              </a:rPr>
              <a:t>Launch.Timeline</a:t>
            </a:r>
            <a:r>
              <a:rPr lang="en-IN" sz="2400" dirty="0">
                <a:solidFill>
                  <a:schemeClr val="bg1"/>
                </a:solidFill>
              </a:rPr>
              <a:t>: 6-9 months, flexible.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B4E8EF-4B1F-E347-5836-26C06F2122CA}"/>
              </a:ext>
            </a:extLst>
          </p:cNvPr>
          <p:cNvSpPr/>
          <p:nvPr/>
        </p:nvSpPr>
        <p:spPr>
          <a:xfrm>
            <a:off x="580448" y="4286297"/>
            <a:ext cx="3808355" cy="3771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Phase 1 </a:t>
            </a:r>
          </a:p>
          <a:p>
            <a:pPr algn="ctr"/>
            <a:endParaRPr lang="en-US" sz="2400" dirty="0"/>
          </a:p>
          <a:p>
            <a:r>
              <a:rPr lang="en-US" dirty="0"/>
              <a:t>     </a:t>
            </a:r>
            <a:r>
              <a:rPr lang="en-US" sz="2000" u="sng" dirty="0"/>
              <a:t>Research &amp; Design Define</a:t>
            </a:r>
          </a:p>
          <a:p>
            <a:endParaRPr lang="en-US" sz="2000" u="sng" dirty="0"/>
          </a:p>
          <a:p>
            <a:r>
              <a:rPr lang="en-US" sz="2000" u="sng" dirty="0"/>
              <a:t> </a:t>
            </a:r>
            <a:r>
              <a:rPr lang="en-US" sz="2000" dirty="0"/>
              <a:t>scope, features (Q&amp;A, </a:t>
            </a:r>
            <a:r>
              <a:rPr lang="en-US" sz="2000" dirty="0" err="1"/>
              <a:t>deadlines,personalization</a:t>
            </a:r>
            <a:r>
              <a:rPr lang="en-US" sz="2000" dirty="0"/>
              <a:t>). Design creative UI/UX (student-friendly, simple voice-first). Tools: Figma / Canva for mockups</a:t>
            </a:r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E5057EC-1B3C-E231-FF95-B02B192758D4}"/>
              </a:ext>
            </a:extLst>
          </p:cNvPr>
          <p:cNvSpPr/>
          <p:nvPr/>
        </p:nvSpPr>
        <p:spPr>
          <a:xfrm>
            <a:off x="13005310" y="4145545"/>
            <a:ext cx="3808355" cy="3771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4 – </a:t>
            </a:r>
          </a:p>
          <a:p>
            <a:pPr algn="ctr"/>
            <a:endParaRPr lang="en-US" dirty="0"/>
          </a:p>
          <a:p>
            <a:pPr algn="ctr"/>
            <a:r>
              <a:rPr lang="en-US" u="sng" dirty="0"/>
              <a:t>Testing &amp; Iteration 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Test with small group of students. Collect feedback, fix bugs, improve accuracy</a:t>
            </a:r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E157DC5-25F8-3FFB-2ECE-BE69E6A40B83}"/>
              </a:ext>
            </a:extLst>
          </p:cNvPr>
          <p:cNvSpPr/>
          <p:nvPr/>
        </p:nvSpPr>
        <p:spPr>
          <a:xfrm>
            <a:off x="8858200" y="4253194"/>
            <a:ext cx="3808355" cy="3771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Phase 3 –</a:t>
            </a:r>
          </a:p>
          <a:p>
            <a:pPr algn="ctr"/>
            <a:endParaRPr lang="en-IN" sz="2400" dirty="0"/>
          </a:p>
          <a:p>
            <a:pPr algn="ctr"/>
            <a:r>
              <a:rPr lang="en-IN" dirty="0"/>
              <a:t> </a:t>
            </a:r>
            <a:r>
              <a:rPr lang="en-IN" u="sng" dirty="0"/>
              <a:t>Smart Features Add </a:t>
            </a:r>
            <a:r>
              <a:rPr lang="en-IN" dirty="0"/>
              <a:t>personalization engine (track habits &amp;shortcuts). Assignment &amp; Deadline tracker with calendar sync. AI Debate partner (Q&amp;A + counterarguments). Micro-learning suggestions (short quizzes, summaries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233451-1CD7-38FC-A5B3-B62F02250218}"/>
              </a:ext>
            </a:extLst>
          </p:cNvPr>
          <p:cNvSpPr/>
          <p:nvPr/>
        </p:nvSpPr>
        <p:spPr>
          <a:xfrm>
            <a:off x="4706095" y="4235664"/>
            <a:ext cx="3808355" cy="3771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Phase 2 – </a:t>
            </a:r>
          </a:p>
          <a:p>
            <a:pPr algn="ctr"/>
            <a:r>
              <a:rPr lang="en-IN" u="sng" dirty="0"/>
              <a:t>Core Development Frontend</a:t>
            </a:r>
          </a:p>
          <a:p>
            <a:pPr algn="ctr"/>
            <a:r>
              <a:rPr lang="en-IN" dirty="0"/>
              <a:t> React + Tailwind (UI), Mic &amp; Speaker integration. Backend: Node.js / Express for APIs. AI Models: NLP → OpenAI API / Hugging Face Transformers. Speech → Google Speech-to-Text, Coqui TTS. Database → Firebase / MongoDB for storing user data, deadline</a:t>
            </a:r>
          </a:p>
        </p:txBody>
      </p:sp>
      <p:pic>
        <p:nvPicPr>
          <p:cNvPr id="38" name="Picture 37" descr="A hexagon with white text&#10;&#10;AI-generated content may be incorrect.">
            <a:extLst>
              <a:ext uri="{FF2B5EF4-FFF2-40B4-BE49-F238E27FC236}">
                <a16:creationId xmlns:a16="http://schemas.microsoft.com/office/drawing/2014/main" id="{656922A6-23A1-6485-9337-B41DF4AA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82200" y="8374611"/>
            <a:ext cx="650293" cy="768528"/>
          </a:xfrm>
          <a:prstGeom prst="rect">
            <a:avLst/>
          </a:prstGeom>
        </p:spPr>
      </p:pic>
      <p:pic>
        <p:nvPicPr>
          <p:cNvPr id="41" name="Picture 40" descr="A yellow and blue python symbol&#10;&#10;AI-generated content may be incorrect.">
            <a:extLst>
              <a:ext uri="{FF2B5EF4-FFF2-40B4-BE49-F238E27FC236}">
                <a16:creationId xmlns:a16="http://schemas.microsoft.com/office/drawing/2014/main" id="{F9D89622-6D2E-B589-ED90-3547A1061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V="1">
            <a:off x="7847286" y="8234199"/>
            <a:ext cx="1743164" cy="8323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300B08-28E7-809F-6F94-CF16DDB06069}"/>
              </a:ext>
            </a:extLst>
          </p:cNvPr>
          <p:cNvSpPr txBox="1"/>
          <p:nvPr/>
        </p:nvSpPr>
        <p:spPr>
          <a:xfrm flipV="1">
            <a:off x="7847286" y="10609121"/>
            <a:ext cx="41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wsparrow.blogspot.com/2018/02/how-to-create-quiz-using-python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A0DC26-11A2-4563-47B6-8A293CD7756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694343" y="8238600"/>
            <a:ext cx="746203" cy="8323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1C4645-C0D3-514F-FEC4-97DDED2C4E7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427965" y="8242079"/>
            <a:ext cx="945991" cy="8323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D5560B-B78D-908C-7D1B-3720C674583E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0919152" y="8261335"/>
            <a:ext cx="728345" cy="82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1303</Words>
  <Application>Microsoft Office PowerPoint</Application>
  <PresentationFormat>Custom</PresentationFormat>
  <Paragraphs>133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Wingdings</vt:lpstr>
      <vt:lpstr>Bahnschrift Light</vt:lpstr>
      <vt:lpstr>Arial Rounded MT Bold</vt:lpstr>
      <vt:lpstr>Baskerville Old Face</vt:lpstr>
      <vt:lpstr>Arial</vt:lpstr>
      <vt:lpstr>Poppins Bold</vt:lpstr>
      <vt:lpstr>Poppins</vt:lpstr>
      <vt:lpstr>Calibri</vt:lpstr>
      <vt:lpstr>Bahnschrift Light SemiCondensed</vt:lpstr>
      <vt:lpstr>Google Sans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>SNEHA</dc:creator>
  <cp:lastModifiedBy>SNEHA AHIRWAR</cp:lastModifiedBy>
  <cp:revision>35</cp:revision>
  <dcterms:created xsi:type="dcterms:W3CDTF">2006-08-16T00:00:00Z</dcterms:created>
  <dcterms:modified xsi:type="dcterms:W3CDTF">2025-09-05T06:53:36Z</dcterms:modified>
  <dc:identifier>DAGVPOy7A7Q</dc:identifier>
</cp:coreProperties>
</file>